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713" r:id="rId3"/>
    <p:sldMasterId id="2147483726" r:id="rId4"/>
  </p:sldMasterIdLst>
  <p:notesMasterIdLst>
    <p:notesMasterId r:id="rId15"/>
  </p:notesMasterIdLst>
  <p:sldIdLst>
    <p:sldId id="256" r:id="rId5"/>
    <p:sldId id="257" r:id="rId6"/>
    <p:sldId id="270" r:id="rId7"/>
    <p:sldId id="276" r:id="rId8"/>
    <p:sldId id="272" r:id="rId9"/>
    <p:sldId id="273" r:id="rId10"/>
    <p:sldId id="274" r:id="rId11"/>
    <p:sldId id="275" r:id="rId12"/>
    <p:sldId id="27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94"/>
  </p:normalViewPr>
  <p:slideViewPr>
    <p:cSldViewPr snapToGrid="0">
      <p:cViewPr varScale="1">
        <p:scale>
          <a:sx n="68" d="100"/>
          <a:sy n="68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26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68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69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270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C5ED93F6-31FB-4DF2-A656-76B5D6180B07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9" name="CustomShape 2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72862E71-D87C-4A22-B7E3-BD709D22F040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lang="en-US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registr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registration.kenet.or.ke/fa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Picture 3"/>
          <p:cNvPicPr/>
          <p:nvPr/>
        </p:nvPicPr>
        <p:blipFill>
          <a:blip r:embed="rId3"/>
          <a:srcRect l="75287" t="21402" r="13940" b="42866"/>
          <a:stretch/>
        </p:blipFill>
        <p:spPr>
          <a:xfrm>
            <a:off x="1809720" y="0"/>
            <a:ext cx="427680" cy="356040"/>
          </a:xfrm>
          <a:prstGeom prst="rect">
            <a:avLst/>
          </a:prstGeom>
          <a:ln>
            <a:noFill/>
          </a:ln>
        </p:spPr>
      </p:pic>
      <p:sp>
        <p:nvSpPr>
          <p:cNvPr id="272" name="CustomShape 1"/>
          <p:cNvSpPr/>
          <p:nvPr/>
        </p:nvSpPr>
        <p:spPr>
          <a:xfrm flipH="1" flipV="1">
            <a:off x="-2" y="-319491"/>
            <a:ext cx="12192001" cy="5563520"/>
          </a:xfrm>
          <a:custGeom>
            <a:avLst/>
            <a:gdLst/>
            <a:ahLst/>
            <a:cxnLst/>
            <a:rect l="l" t="t" r="r" b="b"/>
            <a:pathLst>
              <a:path w="12540" h="5963">
                <a:moveTo>
                  <a:pt x="12213" y="5963"/>
                </a:moveTo>
                <a:lnTo>
                  <a:pt x="146" y="5699"/>
                </a:lnTo>
                <a:cubicBezTo>
                  <a:pt x="122" y="4042"/>
                  <a:pt x="24" y="2002"/>
                  <a:pt x="0" y="345"/>
                </a:cubicBezTo>
                <a:lnTo>
                  <a:pt x="6405" y="345"/>
                </a:lnTo>
                <a:lnTo>
                  <a:pt x="6855" y="0"/>
                </a:lnTo>
                <a:lnTo>
                  <a:pt x="12540" y="0"/>
                </a:lnTo>
                <a:lnTo>
                  <a:pt x="12213" y="5963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3" name="CustomShape 2"/>
          <p:cNvSpPr/>
          <p:nvPr/>
        </p:nvSpPr>
        <p:spPr>
          <a:xfrm>
            <a:off x="-2" y="6357960"/>
            <a:ext cx="12192002" cy="5000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4" name="CustomShape 3"/>
          <p:cNvSpPr/>
          <p:nvPr/>
        </p:nvSpPr>
        <p:spPr>
          <a:xfrm>
            <a:off x="6299200" y="6429240"/>
            <a:ext cx="5256560" cy="363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Transforming education and research </a:t>
            </a:r>
            <a:r>
              <a:rPr lang="en-US" sz="1700" b="1" i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using</a:t>
            </a: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75" name="Picture 4"/>
          <p:cNvPicPr/>
          <p:nvPr/>
        </p:nvPicPr>
        <p:blipFill>
          <a:blip r:embed="rId4"/>
          <a:stretch/>
        </p:blipFill>
        <p:spPr>
          <a:xfrm>
            <a:off x="7670640" y="170460"/>
            <a:ext cx="3885120" cy="1307880"/>
          </a:xfrm>
          <a:prstGeom prst="rect">
            <a:avLst/>
          </a:prstGeom>
          <a:ln>
            <a:noFill/>
          </a:ln>
        </p:spPr>
      </p:pic>
      <p:sp>
        <p:nvSpPr>
          <p:cNvPr id="276" name="CustomShape 4"/>
          <p:cNvSpPr/>
          <p:nvPr/>
        </p:nvSpPr>
        <p:spPr>
          <a:xfrm>
            <a:off x="2309760" y="2133000"/>
            <a:ext cx="6071040" cy="208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7" name="CustomShape 5"/>
          <p:cNvSpPr/>
          <p:nvPr/>
        </p:nvSpPr>
        <p:spPr>
          <a:xfrm>
            <a:off x="1271520" y="1196640"/>
            <a:ext cx="9648000" cy="283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cs typeface="Century Gothic"/>
              </a:rPr>
              <a:t>Discounted Safaricom E-learning Data Bundles  </a:t>
            </a:r>
            <a:endParaRPr lang="en-US" sz="36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0" name="CustomShape 8"/>
          <p:cNvSpPr/>
          <p:nvPr/>
        </p:nvSpPr>
        <p:spPr>
          <a:xfrm>
            <a:off x="8610480" y="6356520"/>
            <a:ext cx="294528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r">
              <a:lnSpc>
                <a:spcPct val="100000"/>
              </a:lnSpc>
            </a:pPr>
            <a:endParaRPr lang="en-US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ustomShape 1"/>
          <p:cNvSpPr/>
          <p:nvPr/>
        </p:nvSpPr>
        <p:spPr>
          <a:xfrm>
            <a:off x="0" y="1358900"/>
            <a:ext cx="12192000" cy="5664200"/>
          </a:xfrm>
          <a:custGeom>
            <a:avLst/>
            <a:gdLst/>
            <a:ahLst/>
            <a:cxnLst/>
            <a:rect l="l" t="t" r="r" b="b"/>
            <a:pathLst>
              <a:path w="12555" h="5963">
                <a:moveTo>
                  <a:pt x="12555" y="5963"/>
                </a:moveTo>
                <a:lnTo>
                  <a:pt x="0" y="5816"/>
                </a:lnTo>
                <a:cubicBezTo>
                  <a:pt x="5" y="4462"/>
                  <a:pt x="10" y="1699"/>
                  <a:pt x="15" y="345"/>
                </a:cubicBez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5963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2" name="CustomShape 2"/>
          <p:cNvSpPr/>
          <p:nvPr/>
        </p:nvSpPr>
        <p:spPr>
          <a:xfrm>
            <a:off x="2553480" y="3474720"/>
            <a:ext cx="6399720" cy="279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www.kenet.or.ke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800" b="0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Jomo</a:t>
            </a:r>
            <a:r>
              <a:rPr lang="en-US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Kenyatta Memorial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Library, University of Nairobi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P. O Box 30244-00100, Nairobi.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https://registration.kenet.or.ke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3" name="CustomShape 3"/>
          <p:cNvSpPr/>
          <p:nvPr/>
        </p:nvSpPr>
        <p:spPr>
          <a:xfrm>
            <a:off x="1829880" y="182304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6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Thank You</a:t>
            </a:r>
            <a:endParaRPr lang="en-US" sz="6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4" name="Picture 4"/>
          <p:cNvPicPr/>
          <p:nvPr/>
        </p:nvPicPr>
        <p:blipFill>
          <a:blip r:embed="rId2"/>
          <a:stretch/>
        </p:blipFill>
        <p:spPr>
          <a:xfrm>
            <a:off x="7953480" y="0"/>
            <a:ext cx="3387620" cy="11760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7" dur="1000" fill="hold"/>
                                        <p:tgtEl>
                                          <p:spTgt spid="373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8" dur="1000" fill="hold"/>
                                        <p:tgtEl>
                                          <p:spTgt spid="373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9" dur="1000" fill="hold"/>
                                        <p:tgtEl>
                                          <p:spTgt spid="373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0"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30"/>
                            </p:stCondLst>
                            <p:childTnLst>
                              <p:par>
                                <p:cTn id="12" presetID="10" presetClass="entr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372">
                                            <p:txEl>
                                              <p:p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9800" y="70956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47556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40"/>
            <a:ext cx="4321440" cy="228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6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543340" y="61423"/>
            <a:ext cx="2394660" cy="932168"/>
          </a:xfrm>
          <a:prstGeom prst="rect">
            <a:avLst/>
          </a:prstGeom>
          <a:ln>
            <a:noFill/>
          </a:ln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153D47-A279-46CB-A6BA-D00A1385308C}"/>
              </a:ext>
            </a:extLst>
          </p:cNvPr>
          <p:cNvSpPr txBox="1">
            <a:spLocks/>
          </p:cNvSpPr>
          <p:nvPr/>
        </p:nvSpPr>
        <p:spPr>
          <a:xfrm>
            <a:off x="838200" y="1510834"/>
            <a:ext cx="10515600" cy="48003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dirty="0"/>
              <a:t>The Safaricom E-Learning Discounted Data Bundles are for educational institutions that are offering </a:t>
            </a:r>
            <a:r>
              <a:rPr lang="en-US" sz="2400" b="1" dirty="0"/>
              <a:t>remote teaching and online learning</a:t>
            </a:r>
            <a:endParaRPr lang="en-US" sz="2400" dirty="0"/>
          </a:p>
          <a:p>
            <a:pPr algn="just"/>
            <a:r>
              <a:rPr lang="en-US" sz="2400" dirty="0"/>
              <a:t>These are pre-paid bundles of 10GB at a cost of KES 500 per month</a:t>
            </a:r>
          </a:p>
          <a:p>
            <a:pPr lvl="1" algn="just"/>
            <a:r>
              <a:rPr lang="en-US" sz="2000" dirty="0"/>
              <a:t> Unused data bundles can be rolled over to a subsequent month. </a:t>
            </a:r>
          </a:p>
          <a:p>
            <a:pPr algn="just"/>
            <a:r>
              <a:rPr lang="en-US" sz="2400" dirty="0"/>
              <a:t>Only eligible users whose mobile numbers have been submitted to Safaricom through KENET can purchase the bundles. </a:t>
            </a:r>
          </a:p>
          <a:p>
            <a:pPr lvl="1" algn="just"/>
            <a:r>
              <a:rPr lang="en-US" sz="2000" dirty="0"/>
              <a:t>Mobile number registration portal is at </a:t>
            </a:r>
            <a:r>
              <a:rPr lang="en-US" sz="2000" dirty="0">
                <a:latin typeface="Century Gothic" panose="020B0502020202020204" pitchFamily="34" charset="0"/>
                <a:hlinkClick r:id="rId4"/>
              </a:rPr>
              <a:t>https://registration.kenet.or.ke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endParaRPr lang="en-US" sz="2000" dirty="0"/>
          </a:p>
          <a:p>
            <a:pPr algn="just"/>
            <a:r>
              <a:rPr lang="en-US" sz="2400" dirty="0"/>
              <a:t>The discounted bundles provided are </a:t>
            </a:r>
            <a:r>
              <a:rPr lang="en-US" sz="2400" i="1" dirty="0"/>
              <a:t>restricted to resources that are provided by participating educational institutions in collaboration with KENET. </a:t>
            </a:r>
          </a:p>
          <a:p>
            <a:pPr algn="just"/>
            <a:r>
              <a:rPr lang="en-US" sz="2400" dirty="0"/>
              <a:t>Accessing internet resources outside those included in the restricted </a:t>
            </a:r>
            <a:r>
              <a:rPr lang="en-US" sz="2400" b="1" dirty="0"/>
              <a:t>whitelisted</a:t>
            </a:r>
            <a:r>
              <a:rPr lang="en-US" sz="2400" dirty="0"/>
              <a:t> resources will be charged to other data bundles or airtime. </a:t>
            </a:r>
            <a:endParaRPr lang="en-KE" sz="24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EB33653-BA79-4006-8FE6-20A5EB104B80}"/>
              </a:ext>
            </a:extLst>
          </p:cNvPr>
          <p:cNvSpPr txBox="1">
            <a:spLocks/>
          </p:cNvSpPr>
          <p:nvPr/>
        </p:nvSpPr>
        <p:spPr>
          <a:xfrm>
            <a:off x="838200" y="758520"/>
            <a:ext cx="10515600" cy="9321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Solution Summary</a:t>
            </a:r>
            <a:endParaRPr lang="en-K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9800" y="70956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468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6680200" y="6405839"/>
            <a:ext cx="4672400" cy="29968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499600" y="0"/>
            <a:ext cx="2501900" cy="901700"/>
          </a:xfrm>
          <a:prstGeom prst="rect">
            <a:avLst/>
          </a:prstGeom>
          <a:ln>
            <a:noFill/>
          </a:ln>
        </p:spPr>
      </p:pic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4DF96966-1AEE-46BE-B404-1D72B77DD0F5}"/>
              </a:ext>
            </a:extLst>
          </p:cNvPr>
          <p:cNvSpPr/>
          <p:nvPr/>
        </p:nvSpPr>
        <p:spPr>
          <a:xfrm>
            <a:off x="461807" y="1780085"/>
            <a:ext cx="10993593" cy="447075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lnSpc>
                <a:spcPct val="200000"/>
              </a:lnSpc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two options for submission of mobile number: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You can submit your mobile number directly through your educational institution or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Enroll by visiting the KENET Portal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https://registration.kenet.or.ke/registration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To Enroll through the KENET Portal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Visit the KENET Portal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https://registration.kenet.or.ke/registration</a:t>
            </a: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Fill in your details on the form (use email assigned to you by your institution)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I’m not a robot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Submit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System sends verification email to the email used in the registration</a:t>
            </a: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DEDA6FDC-260D-42FB-99B4-256E323BB3FB}"/>
              </a:ext>
            </a:extLst>
          </p:cNvPr>
          <p:cNvSpPr/>
          <p:nvPr/>
        </p:nvSpPr>
        <p:spPr>
          <a:xfrm>
            <a:off x="1334635" y="1455218"/>
            <a:ext cx="3135086" cy="3429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Subscriber/End User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8170827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Mobile Number Submission/Registration</a:t>
            </a:r>
            <a:endParaRPr lang="en-KE" sz="325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9440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9800" y="70956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468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6680200" y="6405839"/>
            <a:ext cx="4672400" cy="29968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499600" y="0"/>
            <a:ext cx="2501900" cy="901700"/>
          </a:xfrm>
          <a:prstGeom prst="rect">
            <a:avLst/>
          </a:prstGeom>
          <a:ln>
            <a:noFill/>
          </a:ln>
        </p:spPr>
      </p:pic>
      <p:sp>
        <p:nvSpPr>
          <p:cNvPr id="9" name="Rounded Rectangle 7">
            <a:extLst>
              <a:ext uri="{FF2B5EF4-FFF2-40B4-BE49-F238E27FC236}">
                <a16:creationId xmlns:a16="http://schemas.microsoft.com/office/drawing/2014/main" id="{4DF96966-1AEE-46BE-B404-1D72B77DD0F5}"/>
              </a:ext>
            </a:extLst>
          </p:cNvPr>
          <p:cNvSpPr/>
          <p:nvPr/>
        </p:nvSpPr>
        <p:spPr>
          <a:xfrm>
            <a:off x="461807" y="1780085"/>
            <a:ext cx="10993593" cy="447075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Visit 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Bundle Enrolment Verification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Enter/Input your mobile number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I’m not a robot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Verify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System provides feedback – </a:t>
            </a:r>
            <a:r>
              <a:rPr lang="en-US" sz="2200" b="1" dirty="0">
                <a:solidFill>
                  <a:schemeClr val="tx1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Whitelisted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or </a:t>
            </a:r>
            <a:r>
              <a:rPr lang="en-US" sz="2200" dirty="0">
                <a:solidFill>
                  <a:schemeClr val="tx1"/>
                </a:solidFill>
                <a:highlight>
                  <a:srgbClr val="FF0000"/>
                </a:highlight>
                <a:latin typeface="Century Gothic" panose="020B0502020202020204" pitchFamily="34" charset="0"/>
              </a:rPr>
              <a:t>Not Whitelisted</a:t>
            </a:r>
            <a:r>
              <a:rPr lang="en-US" sz="22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</p:txBody>
      </p:sp>
      <p:sp>
        <p:nvSpPr>
          <p:cNvPr id="10" name="Rounded Rectangle 2">
            <a:extLst>
              <a:ext uri="{FF2B5EF4-FFF2-40B4-BE49-F238E27FC236}">
                <a16:creationId xmlns:a16="http://schemas.microsoft.com/office/drawing/2014/main" id="{DEDA6FDC-260D-42FB-99B4-256E323BB3FB}"/>
              </a:ext>
            </a:extLst>
          </p:cNvPr>
          <p:cNvSpPr/>
          <p:nvPr/>
        </p:nvSpPr>
        <p:spPr>
          <a:xfrm>
            <a:off x="1334635" y="1455218"/>
            <a:ext cx="3135086" cy="3429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Subscriber/End User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8327921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Verification of Mobile Number Enrolment</a:t>
            </a:r>
            <a:endParaRPr lang="en-KE" sz="325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8089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72038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39"/>
            <a:ext cx="4551240" cy="26372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436099" y="-28710"/>
            <a:ext cx="2693231" cy="94941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4272323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Subscription Process</a:t>
            </a:r>
            <a:endParaRPr lang="en-KE" sz="325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56E1FA-1792-4ED4-837A-FE5D8DB2721F}"/>
              </a:ext>
            </a:extLst>
          </p:cNvPr>
          <p:cNvSpPr/>
          <p:nvPr/>
        </p:nvSpPr>
        <p:spPr>
          <a:xfrm>
            <a:off x="347133" y="1499233"/>
            <a:ext cx="11066246" cy="4762519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3CDAA1-5981-436A-9241-D9254B660FFF}"/>
              </a:ext>
            </a:extLst>
          </p:cNvPr>
          <p:cNvSpPr/>
          <p:nvPr/>
        </p:nvSpPr>
        <p:spPr>
          <a:xfrm>
            <a:off x="567480" y="1522881"/>
            <a:ext cx="3323905" cy="2962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4" tIns="45717" rIns="91434" bIns="457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55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Student/Staff dials USSD code</a:t>
            </a:r>
            <a:endParaRPr lang="en-US" sz="155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22BFB6-2BAD-4A8D-B803-9118F3970B6C}"/>
              </a:ext>
            </a:extLst>
          </p:cNvPr>
          <p:cNvSpPr/>
          <p:nvPr/>
        </p:nvSpPr>
        <p:spPr>
          <a:xfrm>
            <a:off x="4216158" y="1527508"/>
            <a:ext cx="2801993" cy="2748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4" tIns="45717" rIns="91434" bIns="457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55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Option</a:t>
            </a:r>
            <a:endParaRPr lang="en-US" sz="155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AAC38BA-EC85-4B42-945D-0F10DAFE6AA2}"/>
              </a:ext>
            </a:extLst>
          </p:cNvPr>
          <p:cNvGrpSpPr/>
          <p:nvPr/>
        </p:nvGrpSpPr>
        <p:grpSpPr>
          <a:xfrm>
            <a:off x="4049708" y="1907042"/>
            <a:ext cx="3134895" cy="4266781"/>
            <a:chOff x="4220324" y="1380160"/>
            <a:chExt cx="3222045" cy="4773962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6D77FAA-842C-4AAC-BF1E-0D4137F2A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20324" y="1380160"/>
              <a:ext cx="3222045" cy="4773962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D36BC7C-BBB9-4816-8A32-01B242AF317A}"/>
                </a:ext>
              </a:extLst>
            </p:cNvPr>
            <p:cNvSpPr/>
            <p:nvPr/>
          </p:nvSpPr>
          <p:spPr>
            <a:xfrm>
              <a:off x="4520862" y="1967228"/>
              <a:ext cx="2662601" cy="34781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pPr lvl="0">
                <a:buNone/>
              </a:pPr>
              <a:r>
                <a:rPr lang="en-US" sz="2000" b="1" dirty="0">
                  <a:latin typeface="Century Gothic" panose="020B0502020202020204" pitchFamily="34" charset="0"/>
                </a:rPr>
                <a:t>E-Learning Bundle</a:t>
              </a:r>
            </a:p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pPr marL="371475" indent="-371475">
                <a:buAutoNum type="arabicPeriod"/>
              </a:pPr>
              <a:r>
                <a:rPr lang="en-US" sz="2000" dirty="0">
                  <a:latin typeface="Century Gothic" panose="020B0502020202020204" pitchFamily="34" charset="0"/>
                </a:rPr>
                <a:t>Buy 10GB Bundle @ </a:t>
              </a:r>
              <a:r>
                <a:rPr lang="en-US" sz="2000" dirty="0" err="1">
                  <a:latin typeface="Century Gothic" panose="020B0502020202020204" pitchFamily="34" charset="0"/>
                </a:rPr>
                <a:t>Kshs</a:t>
              </a:r>
              <a:r>
                <a:rPr lang="en-US" sz="2000" dirty="0">
                  <a:latin typeface="Century Gothic" panose="020B0502020202020204" pitchFamily="34" charset="0"/>
                </a:rPr>
                <a:t> 500</a:t>
              </a:r>
            </a:p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pPr lvl="0">
                <a:buNone/>
              </a:pPr>
              <a:endParaRPr lang="en-US" sz="2000" dirty="0">
                <a:latin typeface="Century Gothic" panose="020B0502020202020204" pitchFamily="34" charset="0"/>
              </a:endParaRPr>
            </a:p>
            <a:p>
              <a:endParaRPr lang="en-US" sz="20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  <a:p>
              <a:r>
                <a:rPr lang="en-US" sz="2000" dirty="0">
                  <a:latin typeface="Century Gothic" panose="020B0502020202020204" pitchFamily="34" charset="0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 </a:t>
              </a:r>
            </a:p>
            <a:p>
              <a:endParaRPr lang="en-US" sz="20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76AFB83-0797-4BE2-BE5C-F90615F692F1}"/>
              </a:ext>
            </a:extLst>
          </p:cNvPr>
          <p:cNvGrpSpPr/>
          <p:nvPr/>
        </p:nvGrpSpPr>
        <p:grpSpPr>
          <a:xfrm>
            <a:off x="567842" y="1907042"/>
            <a:ext cx="3093777" cy="4266781"/>
            <a:chOff x="4220324" y="1380160"/>
            <a:chExt cx="3222045" cy="4773962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E9811013-97E1-4FE1-8F73-F6B9BC991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20324" y="1380160"/>
              <a:ext cx="3222045" cy="4773962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1BA8985-B357-403A-9496-785F4069EE75}"/>
                </a:ext>
              </a:extLst>
            </p:cNvPr>
            <p:cNvSpPr/>
            <p:nvPr/>
          </p:nvSpPr>
          <p:spPr>
            <a:xfrm>
              <a:off x="4520862" y="3084901"/>
              <a:ext cx="2438057" cy="630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buNone/>
              </a:pPr>
              <a:r>
                <a:rPr lang="en-US" sz="3500" b="1" dirty="0">
                  <a:latin typeface="Century Gothic" panose="020B0502020202020204" pitchFamily="34" charset="0"/>
                </a:rPr>
                <a:t> *544*60#</a:t>
              </a:r>
              <a:endParaRPr lang="en-US" sz="3500" b="1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FCDBC9FE-59FD-487F-BB4C-9CB4A6FD2E26}"/>
              </a:ext>
            </a:extLst>
          </p:cNvPr>
          <p:cNvSpPr/>
          <p:nvPr/>
        </p:nvSpPr>
        <p:spPr>
          <a:xfrm>
            <a:off x="7790883" y="1549891"/>
            <a:ext cx="2801993" cy="2748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4" tIns="45717" rIns="91434" bIns="457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55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Award Notification</a:t>
            </a:r>
            <a:endParaRPr lang="en-US" sz="155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54">
            <a:extLst>
              <a:ext uri="{FF2B5EF4-FFF2-40B4-BE49-F238E27FC236}">
                <a16:creationId xmlns:a16="http://schemas.microsoft.com/office/drawing/2014/main" id="{C5EA5376-95F1-483A-9872-9E234E24AD42}"/>
              </a:ext>
            </a:extLst>
          </p:cNvPr>
          <p:cNvSpPr/>
          <p:nvPr/>
        </p:nvSpPr>
        <p:spPr>
          <a:xfrm>
            <a:off x="7641462" y="2594559"/>
            <a:ext cx="3280538" cy="251330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Thank you for Opting In to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University E-Learning Service. You have been Awarded 10GB Internet Bundle for E-Learning Access. </a:t>
            </a:r>
          </a:p>
        </p:txBody>
      </p:sp>
    </p:spTree>
    <p:extLst>
      <p:ext uri="{BB962C8B-B14F-4D97-AF65-F5344CB8AC3E}">
        <p14:creationId xmlns:p14="http://schemas.microsoft.com/office/powerpoint/2010/main" val="255914434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8031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39"/>
            <a:ext cx="4767140" cy="359195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9503044" y="0"/>
            <a:ext cx="2574656" cy="92070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5750292" cy="745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50" b="1" dirty="0">
                <a:ln w="0"/>
                <a:latin typeface="Century Gothic" panose="020B0502020202020204" pitchFamily="34" charset="0"/>
              </a:rPr>
              <a:t>Bundle Purchase Procedure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C53B2D-7D6E-4F59-BD9B-8D8468F22871}"/>
              </a:ext>
            </a:extLst>
          </p:cNvPr>
          <p:cNvSpPr/>
          <p:nvPr/>
        </p:nvSpPr>
        <p:spPr>
          <a:xfrm>
            <a:off x="1165909" y="1375230"/>
            <a:ext cx="9637163" cy="494675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E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FFC4BBD-F693-4E9B-A9AA-8F6F89D569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6404" y="1962173"/>
            <a:ext cx="2368730" cy="417856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90338BE-7A03-471F-972F-0746876735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811" y="1944716"/>
            <a:ext cx="2368730" cy="417856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7063419-54D4-4040-A659-855E5ABB7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996" y="1962173"/>
            <a:ext cx="2368730" cy="417856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7C37668-88E5-4F51-96BD-AA61D32E90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9615" y="1988851"/>
            <a:ext cx="2368730" cy="4178563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C01BD392-69C1-4FCC-BA22-22EDB6C90540}"/>
              </a:ext>
            </a:extLst>
          </p:cNvPr>
          <p:cNvSpPr/>
          <p:nvPr/>
        </p:nvSpPr>
        <p:spPr>
          <a:xfrm>
            <a:off x="1089858" y="3333404"/>
            <a:ext cx="18300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2800" b="1" dirty="0">
                <a:latin typeface="Century Gothic" panose="020B0502020202020204" pitchFamily="34" charset="0"/>
              </a:rPr>
              <a:t> *544*60#</a:t>
            </a:r>
            <a:endParaRPr lang="en-US" sz="2800" b="1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CD0D665-E29E-4613-B602-9DBA58C65D42}"/>
              </a:ext>
            </a:extLst>
          </p:cNvPr>
          <p:cNvSpPr/>
          <p:nvPr/>
        </p:nvSpPr>
        <p:spPr>
          <a:xfrm>
            <a:off x="3412477" y="2170019"/>
            <a:ext cx="173733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E-Learning Bundle</a:t>
            </a: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371475" indent="-371475">
              <a:buAutoNum type="arabicPeriod"/>
            </a:pPr>
            <a:r>
              <a:rPr lang="en-US" sz="1600" dirty="0">
                <a:latin typeface="Century Gothic" panose="020B0502020202020204" pitchFamily="34" charset="0"/>
              </a:rPr>
              <a:t>Buy 10GB Bundle @ </a:t>
            </a:r>
            <a:r>
              <a:rPr lang="en-US" sz="1600" dirty="0" err="1">
                <a:latin typeface="Century Gothic" panose="020B0502020202020204" pitchFamily="34" charset="0"/>
              </a:rPr>
              <a:t>Kshs</a:t>
            </a:r>
            <a:r>
              <a:rPr lang="en-US" sz="1600" dirty="0">
                <a:latin typeface="Century Gothic" panose="020B0502020202020204" pitchFamily="34" charset="0"/>
              </a:rPr>
              <a:t> 500</a:t>
            </a: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242E349-8EE5-49B6-BAC7-868501482D41}"/>
              </a:ext>
            </a:extLst>
          </p:cNvPr>
          <p:cNvSpPr/>
          <p:nvPr/>
        </p:nvSpPr>
        <p:spPr>
          <a:xfrm>
            <a:off x="5670646" y="2246219"/>
            <a:ext cx="19779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Confirm Purchase of 10GB @ </a:t>
            </a:r>
            <a:r>
              <a:rPr lang="en-US" sz="1600" b="1" dirty="0" err="1">
                <a:latin typeface="Century Gothic" panose="020B0502020202020204" pitchFamily="34" charset="0"/>
              </a:rPr>
              <a:t>Ksh</a:t>
            </a:r>
            <a:r>
              <a:rPr lang="en-US" sz="1600" b="1" dirty="0">
                <a:latin typeface="Century Gothic" panose="020B0502020202020204" pitchFamily="34" charset="0"/>
              </a:rPr>
              <a:t> 500 to access E-Learning Portal</a:t>
            </a:r>
          </a:p>
          <a:p>
            <a:pPr lvl="0">
              <a:buNone/>
            </a:pPr>
            <a:endParaRPr lang="en-US" sz="1600" b="1" dirty="0">
              <a:latin typeface="Century Gothic" panose="020B0502020202020204" pitchFamily="34" charset="0"/>
            </a:endParaRPr>
          </a:p>
          <a:p>
            <a:pPr marL="371475" indent="-371475">
              <a:buAutoNum type="arabicPeriod"/>
            </a:pPr>
            <a:r>
              <a:rPr lang="en-US" sz="1600" b="1" dirty="0">
                <a:latin typeface="Century Gothic" panose="020B0502020202020204" pitchFamily="34" charset="0"/>
              </a:rPr>
              <a:t>Airtime</a:t>
            </a:r>
          </a:p>
          <a:p>
            <a:pPr marL="371475" indent="-371475">
              <a:buAutoNum type="arabicPeriod"/>
            </a:pPr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M-PESA</a:t>
            </a: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1B81FC4-BCBC-4016-9C69-5CE1AEAC2A7C}"/>
              </a:ext>
            </a:extLst>
          </p:cNvPr>
          <p:cNvSpPr/>
          <p:nvPr/>
        </p:nvSpPr>
        <p:spPr>
          <a:xfrm>
            <a:off x="8052258" y="2322419"/>
            <a:ext cx="19779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r>
              <a:rPr lang="en-US" sz="1600" b="1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Enter M-PESA PIN to confirm transaction</a:t>
            </a:r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0"/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30568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6847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40"/>
            <a:ext cx="4551240" cy="24391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8616240" y="71280"/>
            <a:ext cx="1908000" cy="64188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8048998" cy="745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50" b="1" dirty="0">
                <a:ln w="0"/>
                <a:latin typeface="Century Gothic" panose="020B0502020202020204" pitchFamily="34" charset="0"/>
              </a:rPr>
              <a:t>Bundle Verification/Balance Procedure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9CA2E3-6C1C-4D41-A806-3F2FCC1664EA}"/>
              </a:ext>
            </a:extLst>
          </p:cNvPr>
          <p:cNvSpPr/>
          <p:nvPr/>
        </p:nvSpPr>
        <p:spPr>
          <a:xfrm>
            <a:off x="260372" y="1431009"/>
            <a:ext cx="11542166" cy="4828028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E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63BA3FA-C0DF-4020-8EEF-4AEEDC033E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5873" y="2055309"/>
            <a:ext cx="2311879" cy="407827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877374C-1FB7-469E-BC7C-F64E5B2C92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280" y="2037851"/>
            <a:ext cx="2311879" cy="407827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1F774B8-45CB-4859-A3FA-092D931BCD79}"/>
              </a:ext>
            </a:extLst>
          </p:cNvPr>
          <p:cNvSpPr/>
          <p:nvPr/>
        </p:nvSpPr>
        <p:spPr>
          <a:xfrm>
            <a:off x="1479327" y="3426539"/>
            <a:ext cx="17468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2800" b="1" dirty="0">
                <a:latin typeface="Century Gothic" panose="020B0502020202020204" pitchFamily="34" charset="0"/>
              </a:rPr>
              <a:t> *544#</a:t>
            </a:r>
            <a:endParaRPr lang="en-US" sz="2800" b="1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320BF2-DBFB-4CF6-A2F6-DB056E5AA80F}"/>
              </a:ext>
            </a:extLst>
          </p:cNvPr>
          <p:cNvSpPr/>
          <p:nvPr/>
        </p:nvSpPr>
        <p:spPr>
          <a:xfrm>
            <a:off x="3801947" y="2263154"/>
            <a:ext cx="16583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lvl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r>
              <a:rPr lang="en-US" sz="1600" dirty="0"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</a:rPr>
              <a:t>.</a:t>
            </a:r>
          </a:p>
          <a:p>
            <a:r>
              <a:rPr lang="en-US" sz="1600" b="1" dirty="0">
                <a:latin typeface="Century Gothic" panose="020B0502020202020204" pitchFamily="34" charset="0"/>
              </a:rPr>
              <a:t>6.   Check                                           Balance</a:t>
            </a: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en-US" sz="16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endParaRPr lang="en-US" sz="1600" dirty="0"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26CD9B9-E28B-4064-BFCA-6F33C2DB42B5}"/>
              </a:ext>
            </a:extLst>
          </p:cNvPr>
          <p:cNvSpPr/>
          <p:nvPr/>
        </p:nvSpPr>
        <p:spPr>
          <a:xfrm>
            <a:off x="7276024" y="1519544"/>
            <a:ext cx="2261058" cy="30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4" tIns="45717" rIns="91434" bIns="4571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55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SMS Feedback</a:t>
            </a:r>
            <a:endParaRPr lang="en-US" sz="155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ounded Rectangle 54">
            <a:extLst>
              <a:ext uri="{FF2B5EF4-FFF2-40B4-BE49-F238E27FC236}">
                <a16:creationId xmlns:a16="http://schemas.microsoft.com/office/drawing/2014/main" id="{C575463B-DADD-475C-ADF2-AB53BA22C306}"/>
              </a:ext>
            </a:extLst>
          </p:cNvPr>
          <p:cNvSpPr/>
          <p:nvPr/>
        </p:nvSpPr>
        <p:spPr>
          <a:xfrm>
            <a:off x="6599907" y="2177056"/>
            <a:ext cx="3551825" cy="27443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Other Bundle Information…………</a:t>
            </a:r>
          </a:p>
          <a:p>
            <a:pPr algn="ctr"/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………………………………………..</a:t>
            </a:r>
          </a:p>
          <a:p>
            <a:pPr algn="ctr"/>
            <a:endParaRPr lang="en-US" sz="155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sz="1550" b="1" dirty="0">
                <a:solidFill>
                  <a:schemeClr val="tx1"/>
                </a:solidFill>
                <a:latin typeface="Century Gothic" panose="020B0502020202020204" pitchFamily="34" charset="0"/>
              </a:rPr>
              <a:t>E-Learning bundle: 10240MB,</a:t>
            </a:r>
          </a:p>
          <a:p>
            <a:r>
              <a:rPr lang="en-US" sz="155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Expiry: 01-01-2020 00:00 </a:t>
            </a:r>
          </a:p>
        </p:txBody>
      </p:sp>
    </p:spTree>
    <p:extLst>
      <p:ext uri="{BB962C8B-B14F-4D97-AF65-F5344CB8AC3E}">
        <p14:creationId xmlns:p14="http://schemas.microsoft.com/office/powerpoint/2010/main" val="42423217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468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40"/>
            <a:ext cx="4868740" cy="24391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8616240" y="71280"/>
            <a:ext cx="1908000" cy="64188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9147056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Queries Regarding Enrolment and Resources</a:t>
            </a:r>
            <a:endParaRPr lang="en-KE" sz="3250" b="1" dirty="0">
              <a:latin typeface="Century Gothic" panose="020B0502020202020204" pitchFamily="34" charset="0"/>
            </a:endParaRP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E6950798-7612-4692-93D9-B2F5168AF355}"/>
              </a:ext>
            </a:extLst>
          </p:cNvPr>
          <p:cNvSpPr/>
          <p:nvPr/>
        </p:nvSpPr>
        <p:spPr>
          <a:xfrm>
            <a:off x="1334635" y="1455218"/>
            <a:ext cx="3135086" cy="3429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Subscriber/End User</a:t>
            </a:r>
          </a:p>
        </p:txBody>
      </p:sp>
      <p:sp>
        <p:nvSpPr>
          <p:cNvPr id="15" name="Rounded Rectangle 7">
            <a:extLst>
              <a:ext uri="{FF2B5EF4-FFF2-40B4-BE49-F238E27FC236}">
                <a16:creationId xmlns:a16="http://schemas.microsoft.com/office/drawing/2014/main" id="{B7A6AFFD-697E-4C3F-83D4-D9A1512FB681}"/>
              </a:ext>
            </a:extLst>
          </p:cNvPr>
          <p:cNvSpPr/>
          <p:nvPr/>
        </p:nvSpPr>
        <p:spPr>
          <a:xfrm>
            <a:off x="461807" y="1775495"/>
            <a:ext cx="10993593" cy="4102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Visit 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Select </a:t>
            </a:r>
            <a:r>
              <a:rPr lang="en-US" sz="155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Contact Support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Select type Bundles Enrolment Support – for problems of mobile numbers or bundles purchase</a:t>
            </a:r>
          </a:p>
          <a:p>
            <a:pPr marL="714375" lvl="1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Select Resource URL Whitelisting Support – for problems relating to education resources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Enter/Input the details requested (e.g. Your Name, Name of Institution, email address, </a:t>
            </a:r>
            <a:r>
              <a:rPr lang="en-US" sz="155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etc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Enter the nature of your query</a:t>
            </a: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Verify you are not a bot</a:t>
            </a:r>
            <a:endParaRPr lang="en-US" sz="155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57175" indent="-257175">
              <a:lnSpc>
                <a:spcPct val="200000"/>
              </a:lnSpc>
              <a:buAutoNum type="arabicPeriod"/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Submit  </a:t>
            </a:r>
          </a:p>
        </p:txBody>
      </p:sp>
    </p:spTree>
    <p:extLst>
      <p:ext uri="{BB962C8B-B14F-4D97-AF65-F5344CB8AC3E}">
        <p14:creationId xmlns:p14="http://schemas.microsoft.com/office/powerpoint/2010/main" val="37377558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Picture 24"/>
          <p:cNvPicPr/>
          <p:nvPr/>
        </p:nvPicPr>
        <p:blipFill>
          <a:blip r:embed="rId2"/>
          <a:stretch/>
        </p:blipFill>
        <p:spPr>
          <a:xfrm>
            <a:off x="2804847" y="920700"/>
            <a:ext cx="5456880" cy="543780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0" y="6311160"/>
            <a:ext cx="12192000" cy="546840"/>
          </a:xfrm>
          <a:custGeom>
            <a:avLst/>
            <a:gdLst/>
            <a:ahLst/>
            <a:cxnLst/>
            <a:rect l="l" t="t" r="r" b="b"/>
            <a:pathLst>
              <a:path w="12555" h="705">
                <a:moveTo>
                  <a:pt x="12555" y="675"/>
                </a:moveTo>
                <a:lnTo>
                  <a:pt x="0" y="705"/>
                </a:lnTo>
                <a:lnTo>
                  <a:pt x="15" y="345"/>
                </a:lnTo>
                <a:lnTo>
                  <a:pt x="6420" y="345"/>
                </a:lnTo>
                <a:lnTo>
                  <a:pt x="6870" y="0"/>
                </a:lnTo>
                <a:lnTo>
                  <a:pt x="12555" y="0"/>
                </a:lnTo>
                <a:lnTo>
                  <a:pt x="12555" y="675"/>
                </a:lnTo>
                <a:close/>
              </a:path>
            </a:pathLst>
          </a:custGeom>
          <a:solidFill>
            <a:srgbClr val="501B73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"/>
          <p:cNvSpPr/>
          <p:nvPr/>
        </p:nvSpPr>
        <p:spPr>
          <a:xfrm>
            <a:off x="7031160" y="6405840"/>
            <a:ext cx="4868740" cy="24391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1001"/>
              </a:spcAft>
            </a:pPr>
            <a:r>
              <a:rPr lang="en-US" sz="17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Transforming research and education using ICT</a:t>
            </a:r>
            <a:endParaRPr lang="en-US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5" name="Picture 4"/>
          <p:cNvPicPr/>
          <p:nvPr/>
        </p:nvPicPr>
        <p:blipFill>
          <a:blip r:embed="rId3"/>
          <a:stretch/>
        </p:blipFill>
        <p:spPr>
          <a:xfrm>
            <a:off x="8616240" y="71280"/>
            <a:ext cx="1908000" cy="641880"/>
          </a:xfrm>
          <a:prstGeom prst="rect">
            <a:avLst/>
          </a:prstGeom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5D555C0-7C5B-4D83-BF45-8623F8A1C457}"/>
              </a:ext>
            </a:extLst>
          </p:cNvPr>
          <p:cNvSpPr/>
          <p:nvPr/>
        </p:nvSpPr>
        <p:spPr>
          <a:xfrm>
            <a:off x="947905" y="629448"/>
            <a:ext cx="5772734" cy="5924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50" b="1" dirty="0">
                <a:latin typeface="Century Gothic" panose="020B0502020202020204" pitchFamily="34" charset="0"/>
              </a:rPr>
              <a:t>Frequently Asked Questions</a:t>
            </a:r>
            <a:endParaRPr lang="en-KE" sz="3250" b="1" dirty="0">
              <a:latin typeface="Century Gothic" panose="020B0502020202020204" pitchFamily="34" charset="0"/>
            </a:endParaRPr>
          </a:p>
        </p:txBody>
      </p:sp>
      <p:sp>
        <p:nvSpPr>
          <p:cNvPr id="14" name="Rounded Rectangle 2">
            <a:extLst>
              <a:ext uri="{FF2B5EF4-FFF2-40B4-BE49-F238E27FC236}">
                <a16:creationId xmlns:a16="http://schemas.microsoft.com/office/drawing/2014/main" id="{E6950798-7612-4692-93D9-B2F5168AF355}"/>
              </a:ext>
            </a:extLst>
          </p:cNvPr>
          <p:cNvSpPr/>
          <p:nvPr/>
        </p:nvSpPr>
        <p:spPr>
          <a:xfrm>
            <a:off x="1334635" y="1455218"/>
            <a:ext cx="3135086" cy="3429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Subscriber/End User</a:t>
            </a:r>
          </a:p>
        </p:txBody>
      </p:sp>
      <p:sp>
        <p:nvSpPr>
          <p:cNvPr id="15" name="Rounded Rectangle 7">
            <a:extLst>
              <a:ext uri="{FF2B5EF4-FFF2-40B4-BE49-F238E27FC236}">
                <a16:creationId xmlns:a16="http://schemas.microsoft.com/office/drawing/2014/main" id="{B7A6AFFD-697E-4C3F-83D4-D9A1512FB681}"/>
              </a:ext>
            </a:extLst>
          </p:cNvPr>
          <p:cNvSpPr/>
          <p:nvPr/>
        </p:nvSpPr>
        <p:spPr>
          <a:xfrm>
            <a:off x="461807" y="1775495"/>
            <a:ext cx="10993593" cy="410279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sz="155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 problems that are common to many of the users, KENET has compiled some of the queries and provided answers to those queries. Kindly visit our FAQ page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https://registration.kenet.or.ke/faq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 to check whether there is a quick answer to a problem you are facing. The queries addressed range from how to buy bundles, how long it takes to activate a number after submission, and many more.</a:t>
            </a:r>
          </a:p>
          <a:p>
            <a:pPr>
              <a:lnSpc>
                <a:spcPct val="200000"/>
              </a:lnSpc>
            </a:pPr>
            <a:endParaRPr lang="en-US" sz="155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  <a:hlinkClick r:id="rId4"/>
              </a:rPr>
              <a:t>https://registration.kenet.or.ke/faq</a:t>
            </a:r>
            <a:r>
              <a:rPr lang="en-US" sz="155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35685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6125</TotalTime>
  <Words>664</Words>
  <Application>Microsoft Office PowerPoint</Application>
  <PresentationFormat>Widescreen</PresentationFormat>
  <Paragraphs>114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Arial Unicode MS</vt:lpstr>
      <vt:lpstr>Calibri</vt:lpstr>
      <vt:lpstr>Century Gothic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Prof. Meoli Kashorda</dc:creator>
  <dc:description/>
  <cp:lastModifiedBy>ICT-MGR</cp:lastModifiedBy>
  <cp:revision>140</cp:revision>
  <dcterms:created xsi:type="dcterms:W3CDTF">2018-04-11T09:50:07Z</dcterms:created>
  <dcterms:modified xsi:type="dcterms:W3CDTF">2020-08-25T05:18:50Z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34</vt:i4>
  </property>
</Properties>
</file>